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302" r:id="rId9"/>
    <p:sldId id="30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304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01" r:id="rId31"/>
    <p:sldId id="290" r:id="rId32"/>
    <p:sldId id="291" r:id="rId33"/>
    <p:sldId id="292" r:id="rId34"/>
    <p:sldId id="293" r:id="rId35"/>
    <p:sldId id="298" r:id="rId36"/>
    <p:sldId id="299" r:id="rId37"/>
    <p:sldId id="300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CC"/>
    <a:srgbClr val="FF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0AFFE-A360-4227-90C5-E89A7023BD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1817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B101D-E1CE-40FE-AE1D-4A9C038757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56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510A7-0E82-416D-BF68-7C43DD5798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429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02DF7-222D-4EF1-8612-85F9DAA121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440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C14AD-A5C0-4EB2-8A6D-063FDCF03E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23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A10A-810F-4DBC-9FAB-A034F0BB14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652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DF090-920B-4B59-A988-51BEAF8FDB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05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9274F-EF34-46F1-8B9D-5625D92E18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47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E6F50-9F44-4D59-BD2D-43B3598045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570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9723E-2374-4D94-9C0D-86B5574E4C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04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B3925-39A3-468E-8142-CD6E5955F4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91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7A105B4F-86C4-4C53-821C-BA13D87C3F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2205038"/>
            <a:ext cx="8642350" cy="1470025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alt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ТАБАКОКУРЕНИЕ – ФАКТОР РИСКА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8975" y="4292600"/>
            <a:ext cx="8059738" cy="18002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719137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latin typeface="Tahoma" charset="0"/>
              </a:rPr>
              <a:t>Антитабачная хартия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3238" y="1196975"/>
            <a:ext cx="8135937" cy="5256213"/>
          </a:xfrm>
        </p:spPr>
        <p:txBody>
          <a:bodyPr/>
          <a:lstStyle/>
          <a:p>
            <a:pPr marL="381000" indent="-381000" algn="l" eaLnBrk="1" hangingPunct="1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ru-RU" altLang="ru-RU" sz="2000" smtClean="0"/>
              <a:t>Право  дышать   чистым  воздухом, не загрязнённым табачным  дымом,  является неотъемлемым   правом  на жизнь в чистой окружающей среде.</a:t>
            </a:r>
          </a:p>
          <a:p>
            <a:pPr marL="381000" indent="-381000" algn="l" eaLnBrk="1" hangingPunct="1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ru-RU" altLang="ru-RU" sz="2000" smtClean="0"/>
              <a:t>Каждый  ребёнок и подросток имеет право на защиту ото всех форм рекламы табака, а также на всевозможные виды поддержки, включая  просветительные и иные, которые позволяют ему устоять перед искушением пристраститься к употреблению табака в любой форме.</a:t>
            </a:r>
          </a:p>
          <a:p>
            <a:pPr marL="381000" indent="-381000" algn="l" eaLnBrk="1" hangingPunct="1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ru-RU" altLang="ru-RU" sz="2000" smtClean="0"/>
              <a:t>Каждый   гражданин  имеет  право  дышать  чистым воздухом,  не  загрязнённым   табачным   дымом,   в общественных местах и в общественном транспорте.</a:t>
            </a:r>
          </a:p>
          <a:p>
            <a:pPr marL="381000" indent="-381000" algn="l" eaLnBrk="1" hangingPunct="1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ru-RU" altLang="ru-RU" sz="2000" smtClean="0"/>
              <a:t>Каждый   работающий  имеет право  дышать  чистым воздухом на рабочем месте.</a:t>
            </a:r>
          </a:p>
          <a:p>
            <a:pPr marL="381000" indent="-381000" algn="l" eaLnBrk="1" hangingPunct="1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ru-RU" altLang="ru-RU" sz="2000" smtClean="0"/>
              <a:t>Каждый  курильщик  имеет  право на поддержку и помощь при отвыкании от этой вредной привычки.</a:t>
            </a:r>
          </a:p>
          <a:p>
            <a:pPr marL="381000" indent="-381000" algn="l" eaLnBrk="1" hangingPunct="1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ru-RU" altLang="ru-RU" sz="2000" smtClean="0"/>
              <a:t>Каждый  гражданин имеет право на полную информацию о высоком риске курения для здоровья.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845425" cy="467995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ФЗ «Об ограничении курения табака» №87-ФЗ от 10.07.2001 г. 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734050"/>
            <a:ext cx="8135938" cy="935038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549275"/>
            <a:ext cx="8713788" cy="5184775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altLang="ru-RU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Приказ МЗ РФ от 26.03.2001. № 89</a:t>
            </a:r>
            <a:br>
              <a:rPr lang="ru-RU" altLang="ru-RU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«О государственной регистрации новых пищевых продуктов, материалов и изделий, парфюмерной и косметической продукции, средств и изделий для гигиены полости рта, табачных изделий»</a:t>
            </a:r>
            <a:endParaRPr lang="ru-RU" altLang="ru-RU" sz="36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949950"/>
            <a:ext cx="8135938" cy="719138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8636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Состав табачного дыма</a:t>
            </a:r>
            <a:r>
              <a:rPr lang="ru-RU" altLang="ru-RU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604250" cy="5400675"/>
          </a:xfrm>
        </p:spPr>
        <p:txBody>
          <a:bodyPr/>
          <a:lstStyle/>
          <a:p>
            <a:pPr marL="363538" indent="-363538" algn="l" eaLnBrk="1" hangingPunct="1">
              <a:lnSpc>
                <a:spcPct val="90000"/>
              </a:lnSpc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Табачный дым – смесь газов, жидких и твердых частиц.</a:t>
            </a:r>
          </a:p>
          <a:p>
            <a:pPr marL="363538" indent="-363538" algn="l" eaLnBrk="1" hangingPunct="1">
              <a:lnSpc>
                <a:spcPct val="90000"/>
              </a:lnSpc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табачном дыме содержится в 10 000 раз больше частиц, чем в самом загрязненном воздухе на промышленных предприятиях.          </a:t>
            </a:r>
          </a:p>
          <a:p>
            <a:pPr marL="363538" indent="-363538" algn="l" eaLnBrk="1" hangingPunct="1">
              <a:lnSpc>
                <a:spcPct val="90000"/>
              </a:lnSpc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Курящий человек вдыхает 32% дыма, если нет фильтра и 23% дыма, если фильтр есть.</a:t>
            </a:r>
          </a:p>
          <a:p>
            <a:pPr marL="363538" indent="-363538" algn="l" eaLnBrk="1" hangingPunct="1">
              <a:lnSpc>
                <a:spcPct val="90000"/>
              </a:lnSpc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Остальная часть дыма выделяется в окружающую среду.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496728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Горящая сигарета – уникальная фабрика производит более 4000 веществ,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т.ч. более 40 канцерогенов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805488"/>
            <a:ext cx="8135938" cy="8636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913"/>
            <a:ext cx="7772400" cy="1470025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табачном дыме обнаружены: </a:t>
            </a:r>
            <a:endParaRPr lang="ru-RU" alt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989138"/>
            <a:ext cx="4248150" cy="4176712"/>
          </a:xfrm>
        </p:spPr>
        <p:txBody>
          <a:bodyPr/>
          <a:lstStyle/>
          <a:p>
            <a:pPr marL="363538" indent="-363538" algn="l" eaLnBrk="1" hangingPunct="1">
              <a:buFontTx/>
              <a:buChar char="•"/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окись и двуокись углерода,</a:t>
            </a:r>
          </a:p>
          <a:p>
            <a:pPr marL="363538" indent="-363538" algn="l" eaLnBrk="1" hangingPunct="1">
              <a:buFontTx/>
              <a:buChar char="•"/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цианистый водород, аммоний,</a:t>
            </a:r>
          </a:p>
          <a:p>
            <a:pPr marL="363538" indent="-363538" algn="l" eaLnBrk="1" hangingPunct="1">
              <a:buFontTx/>
              <a:buChar char="•"/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изопрен,</a:t>
            </a:r>
          </a:p>
          <a:p>
            <a:pPr marL="363538" indent="-363538" algn="l" eaLnBrk="1" hangingPunct="1">
              <a:buFontTx/>
              <a:buChar char="•"/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ацетальдегид, </a:t>
            </a:r>
            <a:endParaRPr lang="ru-RU" altLang="ru-RU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22938" y="1989138"/>
            <a:ext cx="302577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63538" indent="-363538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49363" indent="-53340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885950" indent="-4572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2446338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3006725" indent="-3810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463925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921125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4378325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835525" indent="-3810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buFontTx/>
              <a:buChar char="•"/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акролеин, </a:t>
            </a:r>
            <a:endParaRPr lang="ru-RU" altLang="ru-RU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buFontTx/>
              <a:buChar char="•"/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нитробензол,</a:t>
            </a:r>
          </a:p>
          <a:p>
            <a:pPr algn="l">
              <a:buFontTx/>
              <a:buChar char="•"/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ацетон,</a:t>
            </a:r>
          </a:p>
          <a:p>
            <a:pPr algn="l">
              <a:buFontTx/>
              <a:buChar char="•"/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сероводород, синильная кислота</a:t>
            </a:r>
            <a:r>
              <a:rPr lang="ru-RU" altLang="ru-RU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845425" cy="4967288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Из твердых веществ основные:</a:t>
            </a:r>
            <a:b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никотин и смола</a:t>
            </a:r>
            <a:br>
              <a:rPr lang="ru-RU" altLang="ru-RU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состав смолы входят ароматические углеводороды, в т.ч. нитрозамины и бенз(а)перен.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876925"/>
            <a:ext cx="8135938" cy="792163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3671888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состав дыма входят: </a:t>
            </a:r>
            <a:b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свинец, </a:t>
            </a:r>
            <a:b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кадмий, </a:t>
            </a:r>
            <a:b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никель,</a:t>
            </a:r>
            <a:r>
              <a:rPr lang="ru-RU" altLang="ru-RU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300663"/>
            <a:ext cx="8135938" cy="13684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360045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состав дыма входят радиоактивные вещества:</a:t>
            </a:r>
            <a:b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стронций,</a:t>
            </a:r>
            <a:b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полоний,</a:t>
            </a:r>
            <a:b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цезий</a:t>
            </a:r>
            <a:r>
              <a:rPr lang="ru-RU" altLang="ru-RU" smtClean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373688"/>
            <a:ext cx="8135938" cy="12954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549275"/>
            <a:ext cx="7916863" cy="4032250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Среди всех веществ табачного дыма</a:t>
            </a:r>
            <a:b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главное воздействие</a:t>
            </a:r>
            <a:b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организм</a:t>
            </a:r>
            <a:b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оказывает </a:t>
            </a:r>
            <a:r>
              <a:rPr lang="ru-RU" altLang="ru-RU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никотин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516563"/>
            <a:ext cx="8135938" cy="11525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863600"/>
          </a:xfrm>
        </p:spPr>
        <p:txBody>
          <a:bodyPr/>
          <a:lstStyle/>
          <a:p>
            <a:pPr marL="838200" indent="-838200" eaLnBrk="1" hangingPunct="1"/>
            <a:r>
              <a:rPr lang="ru-RU" altLang="ru-RU" smtClean="0"/>
              <a:t>План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412875"/>
            <a:ext cx="8424863" cy="5256213"/>
          </a:xfrm>
        </p:spPr>
        <p:txBody>
          <a:bodyPr/>
          <a:lstStyle/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1. История вопроса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2. Распространенность табакокурения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3. Международные и государственные меры по ограничению курения табака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4. Состав табачного дыма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5. Обмен никотина в организме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6. Влияние компонентов табачного дыма на организм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7. Развитие аддиктивного состояния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8. Пассивное табакокурение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9. Социальное значение табакокурения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10. Что можно противопоставить табакокурению</a:t>
            </a:r>
          </a:p>
          <a:p>
            <a:pPr marL="609600" indent="-609600" algn="l" eaLnBrk="1" hangingPunct="1">
              <a:lnSpc>
                <a:spcPct val="90000"/>
              </a:lnSpc>
            </a:pPr>
            <a:r>
              <a:rPr lang="ru-RU" altLang="ru-RU" sz="2400" smtClean="0"/>
              <a:t>11. Может ли табакокурение принести пользу?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76250"/>
            <a:ext cx="8424863" cy="2447925"/>
          </a:xfrm>
        </p:spPr>
        <p:txBody>
          <a:bodyPr/>
          <a:lstStyle/>
          <a:p>
            <a:pPr marL="838200" indent="-838200" eaLnBrk="1" hangingPunct="1">
              <a:defRPr/>
            </a:pP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Болезни ассоциированные с курением ежегодно приводят к гибели </a:t>
            </a:r>
            <a:r>
              <a:rPr lang="ru-RU" altLang="ru-RU" sz="4000" smtClean="0"/>
              <a:t/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59000" y="2997200"/>
            <a:ext cx="5149850" cy="316865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мире    – 4 млн. чел.</a:t>
            </a:r>
          </a:p>
          <a:p>
            <a:pPr algn="l"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Европе – 1200000 чел.</a:t>
            </a:r>
          </a:p>
          <a:p>
            <a:pPr algn="l" eaLnBrk="1" hangingPunct="1">
              <a:defRPr/>
            </a:pPr>
            <a:r>
              <a:rPr lang="ru-RU" alt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России –  270000 чел.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33375"/>
            <a:ext cx="8496300" cy="17272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Каждые 8 секунд на планете наступает смерть от болезней ассоциированных с курением</a:t>
            </a:r>
            <a:endParaRPr lang="ru-RU" altLang="ru-RU" sz="40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420938"/>
            <a:ext cx="8604250" cy="4248150"/>
          </a:xfrm>
        </p:spPr>
        <p:txBody>
          <a:bodyPr/>
          <a:lstStyle/>
          <a:p>
            <a:pPr marL="711200" indent="-711200" algn="l" eaLnBrk="1" hangingPunct="1">
              <a:spcBef>
                <a:spcPct val="50000"/>
              </a:spcBef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20-ом веке погибло около 100млн. чел. от болезней ассоциированных с курением</a:t>
            </a:r>
          </a:p>
          <a:p>
            <a:pPr marL="711200" indent="-711200" algn="l" eaLnBrk="1" hangingPunct="1">
              <a:spcBef>
                <a:spcPct val="50000"/>
              </a:spcBef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Из умерших от инфаркта миокарда 75% курили</a:t>
            </a:r>
          </a:p>
          <a:p>
            <a:pPr marL="711200" indent="-711200" algn="l" eaLnBrk="1" hangingPunct="1">
              <a:spcBef>
                <a:spcPct val="50000"/>
              </a:spcBef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Каждый 10-й курильщик заболевает раком легких</a:t>
            </a:r>
          </a:p>
          <a:p>
            <a:pPr marL="711200" indent="-711200" algn="l" eaLnBrk="1" hangingPunct="1">
              <a:spcBef>
                <a:spcPct val="50000"/>
              </a:spcBef>
              <a:defRPr/>
            </a:pPr>
            <a:r>
              <a:rPr lang="ru-RU" alt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Курящие люди сокращают себе жизнь в среднем на 5-10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4213" y="620713"/>
            <a:ext cx="7654925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439738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/>
              <a:t>Курение вызывает рост болезней системы кровообращения, приводит к хроническим заболеваниям легких и провоцирует многие онкологические болезни.</a:t>
            </a:r>
          </a:p>
          <a:p>
            <a:pPr eaLnBrk="1" hangingPunct="1"/>
            <a:r>
              <a:rPr lang="ru-RU" altLang="ru-RU" sz="2800"/>
              <a:t>От болезней, связанных с табакокурением, ежегодно умирают 220 тыс. человек, при этом 40% смертности мужчин от болезней системы кровообращения связано с курением. Отмечается, что более высокая смертность среди курящих мужчин приводит к снижению в 1,5 раза их доли среди мужчин в возрасте старше 55 лет.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60350"/>
            <a:ext cx="8713787" cy="1081088"/>
          </a:xfrm>
        </p:spPr>
        <p:txBody>
          <a:bodyPr/>
          <a:lstStyle/>
          <a:p>
            <a:pPr eaLnBrk="1" hangingPunct="1"/>
            <a:r>
              <a:rPr lang="ru-RU" altLang="ru-RU" smtClean="0"/>
              <a:t>Органы дыхания: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484313"/>
            <a:ext cx="8135938" cy="5184775"/>
          </a:xfrm>
        </p:spPr>
        <p:txBody>
          <a:bodyPr/>
          <a:lstStyle/>
          <a:p>
            <a:pPr marL="609600" indent="-609600" algn="l" eaLnBrk="1" hangingPunct="1"/>
            <a:r>
              <a:rPr lang="ru-RU" altLang="ru-RU" smtClean="0"/>
              <a:t>Органы дыхания:</a:t>
            </a:r>
            <a:br>
              <a:rPr lang="ru-RU" altLang="ru-RU" smtClean="0"/>
            </a:br>
            <a:r>
              <a:rPr lang="ru-RU" altLang="ru-RU" smtClean="0"/>
              <a:t>хронический бронхит, эмфизема легких, бронхиальная астма, бронхоэктатическая болезнь – ассоциированы с курением.</a:t>
            </a:r>
          </a:p>
          <a:p>
            <a:pPr marL="609600" indent="-609600" algn="l" eaLnBrk="1" hangingPunct="1"/>
            <a:r>
              <a:rPr lang="ru-RU" altLang="ru-RU" smtClean="0"/>
              <a:t>В процессе курения нарушается барьерная функция бронхов.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88913"/>
            <a:ext cx="8713787" cy="1944687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С курением связывают развитие рака легкого, полости рта, гортани, пищевода, печени, поджелудочной железы, почек, мочевого пузыря, молочной железы</a:t>
            </a:r>
            <a:r>
              <a:rPr lang="ru-RU" altLang="ru-RU" sz="4000" smtClean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781300"/>
            <a:ext cx="8135938" cy="3887788"/>
          </a:xfrm>
        </p:spPr>
        <p:txBody>
          <a:bodyPr/>
          <a:lstStyle/>
          <a:p>
            <a:pPr eaLnBrk="1" hangingPunct="1"/>
            <a:r>
              <a:rPr lang="ru-RU" altLang="ru-RU" smtClean="0"/>
              <a:t>Связь эта выше, если курение начинается с раннего возраста. </a:t>
            </a:r>
          </a:p>
          <a:p>
            <a:pPr eaLnBrk="1" hangingPunct="1"/>
            <a:r>
              <a:rPr lang="ru-RU" altLang="ru-RU" smtClean="0"/>
              <a:t>Если человек много курил, а потом прекратил курение – в первые 4 года риск умереть от рака легкого возрастает, а затем снижается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848600" cy="2374900"/>
          </a:xfrm>
        </p:spPr>
        <p:txBody>
          <a:bodyPr/>
          <a:lstStyle/>
          <a:p>
            <a:pPr marL="838200" indent="-838200" eaLnBrk="1" hangingPunct="1"/>
            <a:r>
              <a:rPr lang="ru-RU" altLang="ru-RU" smtClean="0"/>
              <a:t>Ассоциированы с курением сердечно-сосудистые болезни и их исходы.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924175"/>
            <a:ext cx="8135938" cy="3744913"/>
          </a:xfrm>
        </p:spPr>
        <p:txBody>
          <a:bodyPr/>
          <a:lstStyle/>
          <a:p>
            <a:pPr eaLnBrk="1" hangingPunct="1"/>
            <a:r>
              <a:rPr lang="ru-RU" altLang="ru-RU" smtClean="0"/>
              <a:t>Механизм воздействия табакокурения на развитие сердечно-сосудистых заболеваний сложен.</a:t>
            </a:r>
          </a:p>
          <a:p>
            <a:pPr eaLnBrk="1" hangingPunct="1"/>
            <a:r>
              <a:rPr lang="ru-RU" altLang="ru-RU" smtClean="0"/>
              <a:t>Риск умереть от сердечно – сосудистых заболеваний у курящих людей многократно возрастает.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333375"/>
            <a:ext cx="8642350" cy="1295400"/>
          </a:xfrm>
        </p:spPr>
        <p:txBody>
          <a:bodyPr/>
          <a:lstStyle/>
          <a:p>
            <a:pPr marL="838200" indent="-838200" eaLnBrk="1" hangingPunct="1"/>
            <a:r>
              <a:rPr lang="ru-RU" altLang="ru-RU" sz="4000" smtClean="0"/>
              <a:t>Ассоциированы с курением болезни органов пищеварения: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2060575"/>
            <a:ext cx="8135938" cy="4608513"/>
          </a:xfrm>
        </p:spPr>
        <p:txBody>
          <a:bodyPr/>
          <a:lstStyle/>
          <a:p>
            <a:pPr marL="363538" indent="-363538" algn="l" eaLnBrk="1" hangingPunct="1"/>
            <a:r>
              <a:rPr lang="ru-RU" altLang="ru-RU" smtClean="0"/>
              <a:t>Хронический гастрит, язвенная болезнь желудка и др.</a:t>
            </a:r>
          </a:p>
          <a:p>
            <a:pPr marL="363538" indent="-363538" algn="l" eaLnBrk="1" hangingPunct="1"/>
            <a:r>
              <a:rPr lang="ru-RU" altLang="ru-RU" smtClean="0"/>
              <a:t>У курящих людей снижается эффективность лечения язвенной болезни желудка и 12-перстной кишки.</a:t>
            </a:r>
          </a:p>
          <a:p>
            <a:pPr marL="363538" indent="-363538" algn="l" eaLnBrk="1" hangingPunct="1"/>
            <a:r>
              <a:rPr lang="ru-RU" altLang="ru-RU" smtClean="0"/>
              <a:t>У курящих людей возрастает риск умереть от язвенной болезни желудка.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991475" cy="338455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Курение оказывает негативное влияние на углеводный и жировой обмен, на функцию половых желез у мужчин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933825"/>
            <a:ext cx="8135938" cy="2735263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848600" cy="1511300"/>
          </a:xfrm>
        </p:spPr>
        <p:txBody>
          <a:bodyPr/>
          <a:lstStyle/>
          <a:p>
            <a:pPr marL="838200" indent="-838200" eaLnBrk="1" hangingPunct="1"/>
            <a:r>
              <a:rPr lang="ru-RU" altLang="ru-RU" smtClean="0"/>
              <a:t>Курение может быть причиной: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2276475"/>
            <a:ext cx="6264275" cy="3240088"/>
          </a:xfrm>
        </p:spPr>
        <p:txBody>
          <a:bodyPr/>
          <a:lstStyle/>
          <a:p>
            <a:pPr marL="363538" indent="-363538" algn="l" eaLnBrk="1" hangingPunct="1">
              <a:buFontTx/>
              <a:buChar char="•"/>
            </a:pPr>
            <a:r>
              <a:rPr lang="ru-RU" altLang="ru-RU" smtClean="0"/>
              <a:t>ослабления слуха</a:t>
            </a:r>
          </a:p>
          <a:p>
            <a:pPr marL="363538" indent="-363538" algn="l" eaLnBrk="1" hangingPunct="1">
              <a:buFontTx/>
              <a:buChar char="•"/>
            </a:pPr>
            <a:r>
              <a:rPr lang="ru-RU" altLang="ru-RU" smtClean="0"/>
              <a:t>заболевания глаз – табачной амблиопии</a:t>
            </a:r>
          </a:p>
          <a:p>
            <a:pPr marL="363538" indent="-363538" algn="l" eaLnBrk="1" hangingPunct="1">
              <a:buFontTx/>
              <a:buChar char="•"/>
            </a:pPr>
            <a:r>
              <a:rPr lang="ru-RU" altLang="ru-RU" smtClean="0"/>
              <a:t>нарушений зубной эмали</a:t>
            </a:r>
          </a:p>
          <a:p>
            <a:pPr marL="363538" indent="-363538" algn="l" eaLnBrk="1" hangingPunct="1">
              <a:buFontTx/>
              <a:buChar char="•"/>
            </a:pPr>
            <a:r>
              <a:rPr lang="ru-RU" altLang="ru-RU" smtClean="0"/>
              <a:t>снижения иммунитета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333375"/>
            <a:ext cx="7848600" cy="719138"/>
          </a:xfrm>
        </p:spPr>
        <p:txBody>
          <a:bodyPr/>
          <a:lstStyle/>
          <a:p>
            <a:pPr marL="838200" indent="-838200" eaLnBrk="1" hangingPunct="1"/>
            <a:r>
              <a:rPr lang="ru-RU" altLang="ru-RU" sz="3200" smtClean="0">
                <a:latin typeface="Tahoma" charset="0"/>
              </a:rPr>
              <a:t>Курение беременных может повлечь</a:t>
            </a:r>
            <a:r>
              <a:rPr lang="ru-RU" altLang="ru-RU" sz="4000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41438"/>
            <a:ext cx="8135938" cy="4175125"/>
          </a:xfrm>
        </p:spPr>
        <p:txBody>
          <a:bodyPr/>
          <a:lstStyle/>
          <a:p>
            <a:pPr marL="533400" indent="-533400" algn="l" eaLnBrk="1" hangingPunct="1">
              <a:buFontTx/>
              <a:buAutoNum type="arabicPeriod"/>
            </a:pPr>
            <a:r>
              <a:rPr lang="ru-RU" altLang="ru-RU" b="1" smtClean="0"/>
              <a:t>увеличение  самопроизвольных абортов и преждевременных родов</a:t>
            </a:r>
          </a:p>
          <a:p>
            <a:pPr marL="533400" indent="-533400" algn="l" eaLnBrk="1" hangingPunct="1">
              <a:buFontTx/>
              <a:buAutoNum type="arabicPeriod"/>
            </a:pPr>
            <a:r>
              <a:rPr lang="ru-RU" altLang="ru-RU" b="1" smtClean="0"/>
              <a:t>рост частоты недоношенности  и недостаточной массы тела при рождении ребёнка</a:t>
            </a:r>
          </a:p>
          <a:p>
            <a:pPr marL="533400" indent="-533400" algn="l" eaLnBrk="1" hangingPunct="1">
              <a:buFontTx/>
              <a:buAutoNum type="arabicPeriod"/>
            </a:pPr>
            <a:r>
              <a:rPr lang="ru-RU" altLang="ru-RU" b="1" smtClean="0"/>
              <a:t>нарушения в кормлении новорожденных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772400" cy="1079500"/>
          </a:xfrm>
        </p:spPr>
        <p:txBody>
          <a:bodyPr/>
          <a:lstStyle/>
          <a:p>
            <a:pPr marL="838200" indent="-838200" eaLnBrk="1" hangingPunct="1"/>
            <a:r>
              <a:rPr lang="ru-RU" altLang="ru-RU" smtClean="0"/>
              <a:t>Исторический аспект: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916113"/>
            <a:ext cx="8135938" cy="4752975"/>
          </a:xfrm>
        </p:spPr>
        <p:txBody>
          <a:bodyPr/>
          <a:lstStyle/>
          <a:p>
            <a:pPr marL="363538" indent="-363538" algn="l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ru-RU" altLang="ru-RU" sz="2400" smtClean="0"/>
              <a:t>Стаж курения человечества насчитывает тысячелетия</a:t>
            </a:r>
          </a:p>
          <a:p>
            <a:pPr marL="363538" indent="-363538" algn="l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ru-RU" altLang="ru-RU" sz="2400" smtClean="0"/>
              <a:t>В Европу семена табака привез Христофор Колумб</a:t>
            </a:r>
          </a:p>
          <a:p>
            <a:pPr marL="363538" indent="-363538" algn="l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ru-RU" altLang="ru-RU" sz="2400" smtClean="0"/>
              <a:t>Жак Нико выделил из табака сильно действующее вещество</a:t>
            </a:r>
          </a:p>
          <a:p>
            <a:pPr marL="363538" indent="-363538" algn="l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ru-RU" altLang="ru-RU" sz="2400" smtClean="0"/>
              <a:t>В 1761 г. – Джон Хил первый исследовал действие табака на организм</a:t>
            </a:r>
          </a:p>
          <a:p>
            <a:pPr marL="363538" indent="-363538" algn="l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ru-RU" altLang="ru-RU" sz="2400" smtClean="0"/>
              <a:t>Борьба с табакокурением: от проклятия до смертной казни</a:t>
            </a:r>
          </a:p>
          <a:p>
            <a:pPr marL="363538" indent="-363538" algn="l" eaLnBrk="1" hangingPunct="1">
              <a:lnSpc>
                <a:spcPct val="90000"/>
              </a:lnSpc>
              <a:spcBef>
                <a:spcPct val="40000"/>
              </a:spcBef>
              <a:buFontTx/>
              <a:buChar char="•"/>
            </a:pPr>
            <a:r>
              <a:rPr lang="ru-RU" altLang="ru-RU" sz="2400" smtClean="0"/>
              <a:t>В 1761 г. в Бутане первый закон об ограничении курения табака в религиозных местах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333375"/>
            <a:ext cx="7848600" cy="719138"/>
          </a:xfrm>
        </p:spPr>
        <p:txBody>
          <a:bodyPr/>
          <a:lstStyle/>
          <a:p>
            <a:pPr marL="838200" indent="-838200" eaLnBrk="1" hangingPunct="1"/>
            <a:r>
              <a:rPr lang="ru-RU" altLang="ru-RU" sz="3200" smtClean="0">
                <a:latin typeface="Tahoma" charset="0"/>
              </a:rPr>
              <a:t>Курение беременных может повлечь</a:t>
            </a:r>
            <a:r>
              <a:rPr lang="ru-RU" altLang="ru-RU" sz="4000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341438"/>
            <a:ext cx="8135938" cy="4175125"/>
          </a:xfrm>
        </p:spPr>
        <p:txBody>
          <a:bodyPr/>
          <a:lstStyle/>
          <a:p>
            <a:pPr marL="609600" indent="-609600" algn="l" eaLnBrk="1" hangingPunct="1">
              <a:buClr>
                <a:schemeClr val="tx1"/>
              </a:buClr>
              <a:buFontTx/>
              <a:buAutoNum type="arabicPeriod" startAt="4"/>
            </a:pPr>
            <a:r>
              <a:rPr lang="ru-RU" altLang="ru-RU" b="1" smtClean="0"/>
              <a:t>снижение адаптационных возможностей и риск</a:t>
            </a:r>
            <a:br>
              <a:rPr lang="ru-RU" altLang="ru-RU" b="1" smtClean="0"/>
            </a:br>
            <a:r>
              <a:rPr lang="ru-RU" altLang="ru-RU" b="1" smtClean="0"/>
              <a:t>заболевания новорожденных</a:t>
            </a:r>
          </a:p>
          <a:p>
            <a:pPr marL="609600" indent="-609600" algn="l" eaLnBrk="1" hangingPunct="1">
              <a:buClr>
                <a:schemeClr val="tx1"/>
              </a:buClr>
              <a:buFontTx/>
              <a:buAutoNum type="arabicPeriod" startAt="4"/>
            </a:pPr>
            <a:r>
              <a:rPr lang="ru-RU" altLang="ru-RU" b="1" smtClean="0"/>
              <a:t>увеличение числа врождённых дефектов развития</a:t>
            </a:r>
          </a:p>
          <a:p>
            <a:pPr marL="609600" indent="-609600" algn="l" eaLnBrk="1" hangingPunct="1">
              <a:buClr>
                <a:schemeClr val="tx1"/>
              </a:buClr>
              <a:buFontTx/>
              <a:buAutoNum type="arabicPeriod" startAt="4"/>
            </a:pPr>
            <a:r>
              <a:rPr lang="ru-RU" altLang="ru-RU" b="1" smtClean="0"/>
              <a:t>ухудшение физического и психического развития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260350"/>
            <a:ext cx="7848600" cy="576263"/>
          </a:xfrm>
        </p:spPr>
        <p:txBody>
          <a:bodyPr/>
          <a:lstStyle/>
          <a:p>
            <a:pPr marL="838200" indent="-838200" eaLnBrk="1" hangingPunct="1"/>
            <a:r>
              <a:rPr lang="ru-RU" altLang="ru-RU" sz="4000" smtClean="0"/>
              <a:t>Никотин вызывает зависимость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2875"/>
            <a:ext cx="7958137" cy="4679950"/>
          </a:xfrm>
        </p:spPr>
        <p:txBody>
          <a:bodyPr/>
          <a:lstStyle/>
          <a:p>
            <a:pPr marL="363538" indent="-363538" algn="l" eaLnBrk="1" hangingPunct="1"/>
            <a:r>
              <a:rPr lang="ru-RU" altLang="ru-RU" smtClean="0"/>
              <a:t>Под влиянием никотина повышается высвобождение вазопрессина, норадренолина, ацетилхолина, дофамина, гамма-аминомасляной кислоты, бета-эндорфина и др.</a:t>
            </a:r>
          </a:p>
          <a:p>
            <a:pPr marL="363538" indent="-363538" algn="l" eaLnBrk="1" hangingPunct="1"/>
            <a:r>
              <a:rPr lang="ru-RU" altLang="ru-RU" smtClean="0"/>
              <a:t>Это приводит к ощущению наслаждения, повышению работоспособности, снижению тревоги, уменьшению чувства голода.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549275"/>
            <a:ext cx="8424862" cy="647700"/>
          </a:xfrm>
        </p:spPr>
        <p:txBody>
          <a:bodyPr/>
          <a:lstStyle/>
          <a:p>
            <a:pPr marL="363538" indent="-363538" algn="l" eaLnBrk="1" hangingPunct="1"/>
            <a:endParaRPr lang="ru-RU" altLang="ru-RU" sz="36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0688" y="1628775"/>
            <a:ext cx="5761037" cy="3816350"/>
          </a:xfrm>
        </p:spPr>
        <p:txBody>
          <a:bodyPr/>
          <a:lstStyle/>
          <a:p>
            <a:pPr marL="363538" indent="-363538" algn="l" eaLnBrk="1" hangingPunct="1">
              <a:spcBef>
                <a:spcPct val="50000"/>
              </a:spcBef>
            </a:pPr>
            <a:r>
              <a:rPr lang="ru-RU" altLang="ru-RU" sz="2800" b="1" smtClean="0"/>
              <a:t>Пассивное курение повышает риск развития всех перечисленных выше заболеваний.</a:t>
            </a:r>
          </a:p>
          <a:p>
            <a:pPr marL="363538" indent="-363538" algn="l" eaLnBrk="1" hangingPunct="1">
              <a:spcBef>
                <a:spcPct val="50000"/>
              </a:spcBef>
            </a:pPr>
            <a:r>
              <a:rPr lang="ru-RU" altLang="ru-RU" sz="2800" b="1" smtClean="0"/>
              <a:t>Доказано, пассивное курение является фактором риска рака легкого.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7848600" cy="2374900"/>
          </a:xfrm>
        </p:spPr>
        <p:txBody>
          <a:bodyPr/>
          <a:lstStyle/>
          <a:p>
            <a:pPr eaLnBrk="1" hangingPunct="1"/>
            <a:r>
              <a:rPr lang="ru-RU" altLang="ru-RU" sz="4000" smtClean="0"/>
              <a:t>Курение наносит вред здоровью человека, окружающим его людям, экономический ущерб.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933825"/>
            <a:ext cx="8135938" cy="2735263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49275"/>
            <a:ext cx="8496300" cy="5327650"/>
          </a:xfrm>
        </p:spPr>
        <p:txBody>
          <a:bodyPr/>
          <a:lstStyle/>
          <a:p>
            <a:pPr marL="838200" indent="-838200" algn="l" eaLnBrk="1" hangingPunct="1"/>
            <a:r>
              <a:rPr lang="ru-RU" altLang="ru-RU" smtClean="0"/>
              <a:t>Есть данные о том, что в пожилом возрасте никотин способен снижать риск</a:t>
            </a:r>
            <a:br>
              <a:rPr lang="ru-RU" altLang="ru-RU" smtClean="0"/>
            </a:br>
            <a:r>
              <a:rPr lang="ru-RU" altLang="ru-RU" smtClean="0"/>
              <a:t>болезни Паркинсона, болезни Альцгеймера, язвенного колита, рака эндометрия.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6021388"/>
            <a:ext cx="8135938" cy="6477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576262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ahoma" charset="0"/>
              </a:rPr>
              <a:t>Советы  желающим    бросить курить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981075"/>
            <a:ext cx="8218487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400" smtClean="0">
                <a:latin typeface="Tahoma" charset="0"/>
              </a:rPr>
              <a:t>Фиксируйте время, когда вы курили или хотели курить, но воздержались. Установите, когда Вам больше всего хотелось курить. Сконцентрируйтесь на этом моменте.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400" smtClean="0">
                <a:latin typeface="Tahoma" charset="0"/>
              </a:rPr>
              <a:t>Пишите причины —  почему хотели бросить курить.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400" smtClean="0">
                <a:latin typeface="Tahoma" charset="0"/>
              </a:rPr>
              <a:t>Заранее отметьте дату, когда бросите курить. Можно это делать постепенно.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400" smtClean="0">
                <a:latin typeface="Tahoma" charset="0"/>
              </a:rPr>
              <a:t>Если у Вас сильная потребность курить, бросьте сразу. За день до этого выкурите вдвое больше сигарет, чем обычно. Вам будет легче бросить.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400" smtClean="0">
                <a:latin typeface="Tahoma" charset="0"/>
              </a:rPr>
              <a:t>Если  Вас побуждают курить на работе, выберите выходной день,чтобы бросить курить, отпуск.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ru-RU" altLang="ru-RU" sz="2400" smtClean="0">
                <a:latin typeface="Tahoma" charset="0"/>
              </a:rPr>
              <a:t>Не покупайте  сигареты  блоками. Пока  не  бросите курить, покупайте по одной пачке.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ahoma" charset="0"/>
              </a:rPr>
              <a:t>Советы  желающим    бросить курить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609600" indent="-609600" algn="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ru-RU" altLang="ru-RU" sz="1800" smtClean="0"/>
              <a:t>Продолжение</a:t>
            </a:r>
          </a:p>
          <a:p>
            <a:pPr marL="609600" indent="-609600" algn="r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ru-RU" altLang="ru-RU" sz="1800" smtClean="0"/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Возникло желание закурить — не берите сигарету хотя бы 3 минуты, отвлекитесь.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Каждое утро оттягивайте момент курения.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Определите часы  суток, когда  будете курить  и  сокращайте эти моменты каждый день.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Не носите с собой сигареты.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Уберите из комнаты пепельницы, зажигалки.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При курении выкуривайте половину сигареты.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7"/>
            </a:pPr>
            <a:r>
              <a:rPr lang="ru-RU" altLang="ru-RU" sz="2400" smtClean="0">
                <a:latin typeface="Tahoma" charset="0"/>
              </a:rPr>
              <a:t>Не курите, когда смотрите телевизор.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ru-RU" altLang="ru-RU" sz="3200" b="1" smtClean="0">
                <a:latin typeface="Tahoma" charset="0"/>
              </a:rPr>
              <a:t>Советы  желающим    бросить курить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686800" cy="5616575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buClr>
                <a:schemeClr val="tx1"/>
              </a:buClr>
              <a:buFontTx/>
              <a:buNone/>
            </a:pPr>
            <a:r>
              <a:rPr lang="ru-RU" altLang="ru-RU" sz="1200" smtClean="0">
                <a:latin typeface="Tahoma" charset="0"/>
              </a:rPr>
              <a:t>							 	</a:t>
            </a:r>
            <a:r>
              <a:rPr lang="ru-RU" altLang="ru-RU" sz="1800" smtClean="0"/>
              <a:t>Продолжение</a:t>
            </a:r>
            <a:endParaRPr lang="ru-RU" altLang="ru-RU" sz="1800" smtClean="0">
              <a:latin typeface="Tahoma" charset="0"/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Замените сигареты прогулкой, лёгкими упражнениями.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Не заменяйте сигарету едой.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Чаще  ходите в  театр, музеи и  другие места, где запрещают курить.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Никогда не объявляйте окружающим, что Вы бросаете курить.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Найдите партнёра, с которым вместе бросите курить. Помогите ему сделать это.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Поспорьте с кем-нибудь, что бросите курить.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FontTx/>
              <a:buAutoNum type="arabicPeriod" startAt="14"/>
            </a:pPr>
            <a:r>
              <a:rPr lang="ru-RU" altLang="ru-RU" sz="2400" smtClean="0">
                <a:latin typeface="Tahoma" charset="0"/>
              </a:rPr>
              <a:t>В конце недели подсчитайте, сколько Вы сэкономили на сигаретах.</a:t>
            </a:r>
            <a:endParaRPr lang="ru-RU" altLang="ru-RU" sz="2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549275"/>
            <a:ext cx="8496300" cy="5040313"/>
          </a:xfrm>
        </p:spPr>
        <p:txBody>
          <a:bodyPr/>
          <a:lstStyle/>
          <a:p>
            <a:pPr eaLnBrk="1" hangingPunct="1"/>
            <a:r>
              <a:rPr lang="ru-RU" altLang="ru-RU" smtClean="0"/>
              <a:t>Распространенность табакокурения </a:t>
            </a:r>
            <a:br>
              <a:rPr lang="ru-RU" altLang="ru-RU" smtClean="0"/>
            </a:br>
            <a:r>
              <a:rPr lang="ru-RU" altLang="ru-RU" smtClean="0"/>
              <a:t>связана с полом и возрастом</a:t>
            </a:r>
            <a:br>
              <a:rPr lang="ru-RU" altLang="ru-RU" smtClean="0"/>
            </a:br>
            <a:r>
              <a:rPr lang="ru-RU" altLang="ru-RU" smtClean="0"/>
              <a:t>со специальностью, уровнем квалификации и образования</a:t>
            </a:r>
            <a:br>
              <a:rPr lang="ru-RU" altLang="ru-RU" smtClean="0"/>
            </a:br>
            <a:r>
              <a:rPr lang="ru-RU" altLang="ru-RU" smtClean="0"/>
              <a:t>с финансовой самостоятельностью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805488"/>
            <a:ext cx="8135938" cy="863600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9275"/>
            <a:ext cx="8135937" cy="5111750"/>
          </a:xfrm>
        </p:spPr>
        <p:txBody>
          <a:bodyPr/>
          <a:lstStyle/>
          <a:p>
            <a:pPr eaLnBrk="1" hangingPunct="1"/>
            <a:r>
              <a:rPr lang="ru-RU" altLang="ru-RU" smtClean="0"/>
              <a:t>В конце 80-х годов </a:t>
            </a:r>
            <a:br>
              <a:rPr lang="ru-RU" altLang="ru-RU" smtClean="0"/>
            </a:br>
            <a:r>
              <a:rPr lang="ru-RU" altLang="ru-RU" smtClean="0"/>
              <a:t>наибольшее потребление сигарет в США, Японии, Швейцарии, Великобритании</a:t>
            </a:r>
            <a:br>
              <a:rPr lang="ru-RU" altLang="ru-RU" smtClean="0"/>
            </a:br>
            <a:r>
              <a:rPr lang="ru-RU" altLang="ru-RU" smtClean="0"/>
              <a:t>наименьшее в Скандинавских странах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5949950"/>
            <a:ext cx="8135938" cy="719138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549275"/>
            <a:ext cx="8642350" cy="1470025"/>
          </a:xfrm>
        </p:spPr>
        <p:txBody>
          <a:bodyPr/>
          <a:lstStyle/>
          <a:p>
            <a:pPr marL="838200" indent="-838200" eaLnBrk="1" hangingPunct="1"/>
            <a:r>
              <a:rPr lang="ru-RU" altLang="ru-RU" smtClean="0"/>
              <a:t>По данным ВОЗ в 2002 г. курили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3238" y="2205038"/>
            <a:ext cx="8135937" cy="4176712"/>
          </a:xfrm>
        </p:spPr>
        <p:txBody>
          <a:bodyPr/>
          <a:lstStyle/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Аргентина – 40%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Греция – 38%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Россия – 36% 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Белоруссия – 44% среди мужчин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Гвинея, Китай, Филлипины, Украина, Казахстан – более 50%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Франция, Бельгия, Великобритания – среди девушек курящих больше, чем среди юношей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792163"/>
          </a:xfrm>
        </p:spPr>
        <p:txBody>
          <a:bodyPr/>
          <a:lstStyle/>
          <a:p>
            <a:pPr marL="838200" indent="-838200" eaLnBrk="1" hangingPunct="1"/>
            <a:r>
              <a:rPr lang="ru-RU" altLang="ru-RU" smtClean="0"/>
              <a:t>В России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341438"/>
            <a:ext cx="8713787" cy="5111750"/>
          </a:xfrm>
        </p:spPr>
        <p:txBody>
          <a:bodyPr/>
          <a:lstStyle/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Тюмень – мужчины – 53%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Якутск – водители автотранспорта – 63%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Кемеровская область – возраст 15-26 лет – </a:t>
            </a:r>
            <a:br>
              <a:rPr lang="ru-RU" altLang="ru-RU" sz="2800" smtClean="0"/>
            </a:br>
            <a:r>
              <a:rPr lang="ru-RU" altLang="ru-RU" sz="2800" smtClean="0"/>
              <a:t>М – 45%, Ж – 39%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Самара – медицинская академия – 84% студентов курит (или регулярно употребляет алкоголь)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Красноярск – студенты – 70% 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Выпускники школ: 1998 г. М – 50%, Д – 25%, 2006 г. М- 70%, Д – 43%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Санкт-Петербург – сварщики - 60%</a:t>
            </a:r>
          </a:p>
          <a:p>
            <a:pPr marL="363538" indent="-363538" algn="l" eaLnBrk="1" hangingPunct="1">
              <a:lnSpc>
                <a:spcPct val="90000"/>
              </a:lnSpc>
            </a:pPr>
            <a:r>
              <a:rPr lang="ru-RU" altLang="ru-RU" sz="2800" smtClean="0"/>
              <a:t>Среди населения СПб – М – 53%, Ж – 27%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15900" y="260350"/>
            <a:ext cx="8748713" cy="598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</a:pPr>
            <a:r>
              <a:rPr lang="ru-RU" altLang="ru-RU" sz="2800">
                <a:latin typeface="Arial" charset="0"/>
                <a:cs typeface="Times New Roman" pitchFamily="18" charset="0"/>
              </a:rPr>
              <a:t>В Российской Федерации потребление сигарет с 1985 по 2006 гг. увеличилось на 87%, в основном, за счет увеличения курильщиков среди женщин и подростков. </a:t>
            </a:r>
            <a:endParaRPr lang="ru-RU" altLang="ru-RU" sz="280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altLang="ru-RU" sz="2800">
                <a:latin typeface="Arial" charset="0"/>
                <a:cs typeface="Times New Roman" pitchFamily="18" charset="0"/>
              </a:rPr>
              <a:t>В настоящее время в стране курят более 40 млн человек: 63% мужчин </a:t>
            </a:r>
            <a:endParaRPr lang="ru-RU" altLang="ru-RU" sz="280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altLang="ru-RU" sz="2800">
                <a:latin typeface="Arial" charset="0"/>
                <a:cs typeface="Times New Roman" pitchFamily="18" charset="0"/>
              </a:rPr>
              <a:t>30% женщин </a:t>
            </a:r>
            <a:endParaRPr lang="ru-RU" altLang="ru-RU" sz="280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altLang="ru-RU" sz="2800">
                <a:latin typeface="Arial" charset="0"/>
                <a:cs typeface="Times New Roman" pitchFamily="18" charset="0"/>
              </a:rPr>
              <a:t>40% юношей  </a:t>
            </a:r>
            <a:endParaRPr lang="ru-RU" altLang="ru-RU" sz="280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ru-RU" altLang="ru-RU" sz="2800">
                <a:latin typeface="Arial" charset="0"/>
                <a:cs typeface="Times New Roman" pitchFamily="18" charset="0"/>
              </a:rPr>
              <a:t>7% девушек. </a:t>
            </a:r>
            <a:endParaRPr lang="ru-RU" altLang="ru-RU" sz="280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800">
                <a:latin typeface="Arial" charset="0"/>
                <a:cs typeface="Times New Roman" pitchFamily="18" charset="0"/>
              </a:rPr>
              <a:t>Доля курящих мужчин в России одна из самых высоких в мире и в 2 раза больше, чем в США и странах ЕС.  Ежегодно количество курящих в России увеличивается с темпом в 1,5—2%, захватывая женщин и подростков. Темп роста курящих в России является одним из самых высоких в мире и при этом в последние три года количество сигарет, выкуриваемых в стране, увеличивается на</a:t>
            </a:r>
            <a:r>
              <a:rPr lang="ru-RU" altLang="ru-RU" sz="2800">
                <a:solidFill>
                  <a:srgbClr val="21212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altLang="ru-RU" sz="2800">
                <a:latin typeface="Arial" charset="0"/>
                <a:cs typeface="Times New Roman" pitchFamily="18" charset="0"/>
              </a:rPr>
              <a:t>2—5% в год.</a:t>
            </a:r>
            <a:r>
              <a:rPr lang="ru-RU" altLang="ru-RU" sz="2800">
                <a:solidFill>
                  <a:srgbClr val="212121"/>
                </a:solidFill>
                <a:latin typeface="Arial" charset="0"/>
                <a:cs typeface="Times New Roman" pitchFamily="18" charset="0"/>
              </a:rPr>
              <a:t> </a:t>
            </a:r>
            <a:endParaRPr lang="ru-RU" altLang="ru-RU" sz="2800">
              <a:latin typeface="Arial" charset="0"/>
              <a:cs typeface="Times New Roman" pitchFamily="18" charset="0"/>
            </a:endParaRPr>
          </a:p>
          <a:p>
            <a:endParaRPr lang="ru-RU" altLang="ru-RU" sz="280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52575" y="1400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73"/>
          <a:stretch>
            <a:fillRect/>
          </a:stretch>
        </p:blipFill>
        <p:spPr bwMode="auto">
          <a:xfrm>
            <a:off x="1600200" y="1447800"/>
            <a:ext cx="603885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171</TotalTime>
  <Words>1217</Words>
  <Application>Microsoft Office PowerPoint</Application>
  <PresentationFormat>Экран (4:3)</PresentationFormat>
  <Paragraphs>143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3" baseType="lpstr">
      <vt:lpstr>Arial Black</vt:lpstr>
      <vt:lpstr>Arial</vt:lpstr>
      <vt:lpstr>Calibri</vt:lpstr>
      <vt:lpstr>Tahoma</vt:lpstr>
      <vt:lpstr>Times New Roman</vt:lpstr>
      <vt:lpstr>Оформление по умолчанию</vt:lpstr>
      <vt:lpstr>ТАБАКОКУРЕНИЕ – ФАКТОР РИСКА</vt:lpstr>
      <vt:lpstr>План </vt:lpstr>
      <vt:lpstr>Исторический аспект:</vt:lpstr>
      <vt:lpstr>Распространенность табакокурения  связана с полом и возрастом со специальностью, уровнем квалификации и образования с финансовой самостоятельностью</vt:lpstr>
      <vt:lpstr>В конце 80-х годов  наибольшее потребление сигарет в США, Японии, Швейцарии, Великобритании наименьшее в Скандинавских странах</vt:lpstr>
      <vt:lpstr>По данным ВОЗ в 2002 г. курили</vt:lpstr>
      <vt:lpstr>В России</vt:lpstr>
      <vt:lpstr>Презентация PowerPoint</vt:lpstr>
      <vt:lpstr>Презентация PowerPoint</vt:lpstr>
      <vt:lpstr>Антитабачная хартия</vt:lpstr>
      <vt:lpstr>ФЗ «Об ограничении курения табака» №87-ФЗ от 10.07.2001 г.   </vt:lpstr>
      <vt:lpstr>Приказ МЗ РФ от 26.03.2001. № 89 «О государственной регистрации новых пищевых продуктов, материалов и изделий, парфюмерной и косметической продукции, средств и изделий для гигиены полости рта, табачных изделий»</vt:lpstr>
      <vt:lpstr>Состав табачного дыма </vt:lpstr>
      <vt:lpstr>Горящая сигарета – уникальная фабрика производит более 4000 веществ, в т.ч. более 40 канцерогенов</vt:lpstr>
      <vt:lpstr>В табачном дыме обнаружены: </vt:lpstr>
      <vt:lpstr>Из твердых веществ основные: никотин и смола В состав смолы входят ароматические углеводороды, в т.ч. нитрозамины и бенз(а)перен.</vt:lpstr>
      <vt:lpstr>В состав дыма входят:  свинец,  кадмий,  никель, </vt:lpstr>
      <vt:lpstr>В состав дыма входят радиоактивные вещества: стронций, полоний, цезий </vt:lpstr>
      <vt:lpstr>Среди всех веществ табачного дыма главное воздействие на организм оказывает никотин </vt:lpstr>
      <vt:lpstr>Болезни ассоциированные с курением ежегодно приводят к гибели  </vt:lpstr>
      <vt:lpstr>Каждые 8 секунд на планете наступает смерть от болезней ассоциированных с курением</vt:lpstr>
      <vt:lpstr>Презентация PowerPoint</vt:lpstr>
      <vt:lpstr>Органы дыхания:</vt:lpstr>
      <vt:lpstr>С курением связывают развитие рака легкого, полости рта, гортани, пищевода, печени, поджелудочной железы, почек, мочевого пузыря, молочной железы </vt:lpstr>
      <vt:lpstr>Ассоциированы с курением сердечно-сосудистые болезни и их исходы.</vt:lpstr>
      <vt:lpstr>Ассоциированы с курением болезни органов пищеварения:</vt:lpstr>
      <vt:lpstr>Курение оказывает негативное влияние на углеводный и жировой обмен, на функцию половых желез у мужчин</vt:lpstr>
      <vt:lpstr>Курение может быть причиной:</vt:lpstr>
      <vt:lpstr>Курение беременных может повлечь </vt:lpstr>
      <vt:lpstr>Курение беременных может повлечь </vt:lpstr>
      <vt:lpstr>Никотин вызывает зависимость </vt:lpstr>
      <vt:lpstr>Презентация PowerPoint</vt:lpstr>
      <vt:lpstr>Курение наносит вред здоровью человека, окружающим его людям, экономический ущерб.</vt:lpstr>
      <vt:lpstr>Есть данные о том, что в пожилом возрасте никотин способен снижать риск болезни Паркинсона, болезни Альцгеймера, язвенного колита, рака эндометрия.</vt:lpstr>
      <vt:lpstr>Советы  желающим    бросить курить</vt:lpstr>
      <vt:lpstr>Советы  желающим    бросить курить</vt:lpstr>
      <vt:lpstr>Советы  желающим    бросить курить</vt:lpstr>
    </vt:vector>
  </TitlesOfParts>
  <Company>Joensuu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1.Табакокурение – фактор риска</dc:title>
  <dc:creator>Joensuu</dc:creator>
  <cp:lastModifiedBy>Artem Popkov</cp:lastModifiedBy>
  <cp:revision>37</cp:revision>
  <dcterms:created xsi:type="dcterms:W3CDTF">2009-04-02T00:03:30Z</dcterms:created>
  <dcterms:modified xsi:type="dcterms:W3CDTF">2016-03-18T07:37:40Z</dcterms:modified>
</cp:coreProperties>
</file>